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98" r:id="rId2"/>
  </p:sldMasterIdLst>
  <p:sldIdLst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E14CD2-A633-0172-A396-918DD53E2AEA}" v="538" dt="2020-10-02T21:13:27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53" y="1484540"/>
            <a:ext cx="11328400" cy="1368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53" y="3068666"/>
            <a:ext cx="113284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1853" y="6245226"/>
            <a:ext cx="11328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082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111" name="Picture 15" descr="DarkPurple102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"/>
            <a:ext cx="12192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65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646C90-35F1-42D0-92EE-289D67F7629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0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83" y="1709778"/>
            <a:ext cx="10515600" cy="2852738"/>
          </a:xfrm>
        </p:spPr>
        <p:txBody>
          <a:bodyPr anchor="b"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83" y="4589740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4158" indent="0">
              <a:buNone/>
              <a:defRPr sz="2000"/>
            </a:lvl2pPr>
            <a:lvl3pPr marL="908293" indent="0">
              <a:buNone/>
              <a:defRPr sz="1800"/>
            </a:lvl3pPr>
            <a:lvl4pPr marL="1362439" indent="0">
              <a:buNone/>
              <a:defRPr sz="1600"/>
            </a:lvl4pPr>
            <a:lvl5pPr marL="1816588" indent="0">
              <a:buNone/>
              <a:defRPr sz="1600"/>
            </a:lvl5pPr>
            <a:lvl6pPr marL="2270744" indent="0">
              <a:buNone/>
              <a:defRPr sz="1600"/>
            </a:lvl6pPr>
            <a:lvl7pPr marL="2724891" indent="0">
              <a:buNone/>
              <a:defRPr sz="1600"/>
            </a:lvl7pPr>
            <a:lvl8pPr marL="3179025" indent="0">
              <a:buNone/>
              <a:defRPr sz="1600"/>
            </a:lvl8pPr>
            <a:lvl9pPr marL="363318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F72A3A-275C-437F-A62D-DCD4A48257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990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296" y="2708543"/>
            <a:ext cx="555836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60" y="2708543"/>
            <a:ext cx="555836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6DB7E6-BE69-4185-BDB7-273D6D9F14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117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61" y="365130"/>
            <a:ext cx="10515600" cy="1325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59" y="1681211"/>
            <a:ext cx="5158316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158" indent="0">
              <a:buNone/>
              <a:defRPr sz="2000" b="1"/>
            </a:lvl2pPr>
            <a:lvl3pPr marL="908293" indent="0">
              <a:buNone/>
              <a:defRPr sz="1800" b="1"/>
            </a:lvl3pPr>
            <a:lvl4pPr marL="1362439" indent="0">
              <a:buNone/>
              <a:defRPr sz="1600" b="1"/>
            </a:lvl4pPr>
            <a:lvl5pPr marL="1816588" indent="0">
              <a:buNone/>
              <a:defRPr sz="1600" b="1"/>
            </a:lvl5pPr>
            <a:lvl6pPr marL="2270744" indent="0">
              <a:buNone/>
              <a:defRPr sz="1600" b="1"/>
            </a:lvl6pPr>
            <a:lvl7pPr marL="2724891" indent="0">
              <a:buNone/>
              <a:defRPr sz="1600" b="1"/>
            </a:lvl7pPr>
            <a:lvl8pPr marL="3179025" indent="0">
              <a:buNone/>
              <a:defRPr sz="1600" b="1"/>
            </a:lvl8pPr>
            <a:lvl9pPr marL="363318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59" y="2505265"/>
            <a:ext cx="5158316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24" y="1681211"/>
            <a:ext cx="518371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158" indent="0">
              <a:buNone/>
              <a:defRPr sz="2000" b="1"/>
            </a:lvl2pPr>
            <a:lvl3pPr marL="908293" indent="0">
              <a:buNone/>
              <a:defRPr sz="1800" b="1"/>
            </a:lvl3pPr>
            <a:lvl4pPr marL="1362439" indent="0">
              <a:buNone/>
              <a:defRPr sz="1600" b="1"/>
            </a:lvl4pPr>
            <a:lvl5pPr marL="1816588" indent="0">
              <a:buNone/>
              <a:defRPr sz="1600" b="1"/>
            </a:lvl5pPr>
            <a:lvl6pPr marL="2270744" indent="0">
              <a:buNone/>
              <a:defRPr sz="1600" b="1"/>
            </a:lvl6pPr>
            <a:lvl7pPr marL="2724891" indent="0">
              <a:buNone/>
              <a:defRPr sz="1600" b="1"/>
            </a:lvl7pPr>
            <a:lvl8pPr marL="3179025" indent="0">
              <a:buNone/>
              <a:defRPr sz="1600" b="1"/>
            </a:lvl8pPr>
            <a:lvl9pPr marL="363318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24" y="2505265"/>
            <a:ext cx="518371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F232D03-8CF9-45A1-B09C-4B7A46F665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8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F6B21D-F13B-4F69-BF7C-78105802300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8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582523-36F1-419F-852C-411ABB043E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58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96" y="457381"/>
            <a:ext cx="3932765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41" y="987466"/>
            <a:ext cx="6172200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96" y="2057403"/>
            <a:ext cx="393276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4158" indent="0">
              <a:buNone/>
              <a:defRPr sz="1400"/>
            </a:lvl2pPr>
            <a:lvl3pPr marL="908293" indent="0">
              <a:buNone/>
              <a:defRPr sz="1200"/>
            </a:lvl3pPr>
            <a:lvl4pPr marL="1362439" indent="0">
              <a:buNone/>
              <a:defRPr sz="1000"/>
            </a:lvl4pPr>
            <a:lvl5pPr marL="1816588" indent="0">
              <a:buNone/>
              <a:defRPr sz="1000"/>
            </a:lvl5pPr>
            <a:lvl6pPr marL="2270744" indent="0">
              <a:buNone/>
              <a:defRPr sz="1000"/>
            </a:lvl6pPr>
            <a:lvl7pPr marL="2724891" indent="0">
              <a:buNone/>
              <a:defRPr sz="1000"/>
            </a:lvl7pPr>
            <a:lvl8pPr marL="3179025" indent="0">
              <a:buNone/>
              <a:defRPr sz="1000"/>
            </a:lvl8pPr>
            <a:lvl9pPr marL="363318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852E14-DE4D-48F0-B25E-9739953F7B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6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96" y="457381"/>
            <a:ext cx="3932765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41" y="987466"/>
            <a:ext cx="6172200" cy="4873626"/>
          </a:xfrm>
        </p:spPr>
        <p:txBody>
          <a:bodyPr/>
          <a:lstStyle>
            <a:lvl1pPr marL="0" indent="0">
              <a:buNone/>
              <a:defRPr sz="3200"/>
            </a:lvl1pPr>
            <a:lvl2pPr marL="454158" indent="0">
              <a:buNone/>
              <a:defRPr sz="2800"/>
            </a:lvl2pPr>
            <a:lvl3pPr marL="908293" indent="0">
              <a:buNone/>
              <a:defRPr sz="2400"/>
            </a:lvl3pPr>
            <a:lvl4pPr marL="1362439" indent="0">
              <a:buNone/>
              <a:defRPr sz="2000"/>
            </a:lvl4pPr>
            <a:lvl5pPr marL="1816588" indent="0">
              <a:buNone/>
              <a:defRPr sz="2000"/>
            </a:lvl5pPr>
            <a:lvl6pPr marL="2270744" indent="0">
              <a:buNone/>
              <a:defRPr sz="2000"/>
            </a:lvl6pPr>
            <a:lvl7pPr marL="2724891" indent="0">
              <a:buNone/>
              <a:defRPr sz="2000"/>
            </a:lvl7pPr>
            <a:lvl8pPr marL="3179025" indent="0">
              <a:buNone/>
              <a:defRPr sz="2000"/>
            </a:lvl8pPr>
            <a:lvl9pPr marL="363318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96" y="2057403"/>
            <a:ext cx="393276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4158" indent="0">
              <a:buNone/>
              <a:defRPr sz="1400"/>
            </a:lvl2pPr>
            <a:lvl3pPr marL="908293" indent="0">
              <a:buNone/>
              <a:defRPr sz="1200"/>
            </a:lvl3pPr>
            <a:lvl4pPr marL="1362439" indent="0">
              <a:buNone/>
              <a:defRPr sz="1000"/>
            </a:lvl4pPr>
            <a:lvl5pPr marL="1816588" indent="0">
              <a:buNone/>
              <a:defRPr sz="1000"/>
            </a:lvl5pPr>
            <a:lvl6pPr marL="2270744" indent="0">
              <a:buNone/>
              <a:defRPr sz="1000"/>
            </a:lvl6pPr>
            <a:lvl7pPr marL="2724891" indent="0">
              <a:buNone/>
              <a:defRPr sz="1000"/>
            </a:lvl7pPr>
            <a:lvl8pPr marL="3179025" indent="0">
              <a:buNone/>
              <a:defRPr sz="1000"/>
            </a:lvl8pPr>
            <a:lvl9pPr marL="363318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91A9D9-C7DE-4E7C-9D83-D95F3384A2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66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F83ED3-C7E9-4B8A-9B2B-17173D0546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31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30441" y="908071"/>
            <a:ext cx="2829983" cy="5257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291" y="908071"/>
            <a:ext cx="8286752" cy="5257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5FB5EA-CE9B-4A9B-ADE4-A24AFEF992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57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0272" y="908290"/>
            <a:ext cx="11319933" cy="129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0272" y="2708543"/>
            <a:ext cx="11319933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6329" y="6337300"/>
            <a:ext cx="1344081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08293" fontAlgn="base">
              <a:spcBef>
                <a:spcPct val="0"/>
              </a:spcBef>
              <a:spcAft>
                <a:spcPct val="0"/>
              </a:spcAft>
            </a:pPr>
            <a:fld id="{CA6FF415-958A-42C9-B8D0-90C4AA57D3FF}" type="slidenum">
              <a:rPr lang="en-US" smtClean="0">
                <a:solidFill>
                  <a:srgbClr val="000000"/>
                </a:solidFill>
                <a:latin typeface="Arial" panose="020B0604020202020204" pitchFamily="34" charset="0"/>
              </a:rPr>
              <a:pPr defTabSz="90829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087" name="Picture 15" descr="DarkPurple9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2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5pPr>
      <a:lvl6pPr marL="454158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6pPr>
      <a:lvl7pPr marL="908293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7pPr>
      <a:lvl8pPr marL="1362439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8pPr>
      <a:lvl9pPr marL="1816588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0619" indent="-340619" algn="l" rtl="0" fontAlgn="base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7996" indent="-283856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5366" indent="-227075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89501" indent="-227075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3673" indent="-227075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97816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51960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06109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60257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158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293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439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6588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0744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4891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9025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3180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0DE38-AFB4-492B-8FAC-A9783D1B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30" y="514287"/>
            <a:ext cx="5837767" cy="577323"/>
          </a:xfrm>
        </p:spPr>
        <p:txBody>
          <a:bodyPr/>
          <a:lstStyle/>
          <a:p>
            <a:r>
              <a:rPr lang="en-US" sz="1600" dirty="0">
                <a:cs typeface="Arial"/>
              </a:rPr>
              <a:t>Juste Raimbault</a:t>
            </a:r>
            <a:br>
              <a:rPr lang="en-US" sz="1600" dirty="0">
                <a:cs typeface="Arial"/>
              </a:rPr>
            </a:br>
            <a:r>
              <a:rPr lang="en-US" sz="1600" dirty="0">
                <a:cs typeface="Arial"/>
              </a:rPr>
              <a:t>Research Fellow – Urban Dynamics Lab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DD01AAB-7C7A-4221-8E48-2A005160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4" y="1962163"/>
            <a:ext cx="2960914" cy="1813654"/>
          </a:xfrm>
          <a:prstGeom prst="rect">
            <a:avLst/>
          </a:prstGeom>
        </p:spPr>
      </p:pic>
      <p:pic>
        <p:nvPicPr>
          <p:cNvPr id="6" name="Picture 6" descr="A picture containing photo, food&#10;&#10;Description automatically generated">
            <a:extLst>
              <a:ext uri="{FF2B5EF4-FFF2-40B4-BE49-F238E27FC236}">
                <a16:creationId xmlns:a16="http://schemas.microsoft.com/office/drawing/2014/main" id="{9672D384-D216-446D-A987-8E2CEC35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3" y="3951333"/>
            <a:ext cx="2103967" cy="2099492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AD3CFA45-0A9F-44F3-B900-6B0E30C8B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944" y="3732032"/>
            <a:ext cx="2692400" cy="2354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AACC2-C79D-4937-BB33-C527E35D70A8}"/>
              </a:ext>
            </a:extLst>
          </p:cNvPr>
          <p:cNvSpPr txBox="1"/>
          <p:nvPr/>
        </p:nvSpPr>
        <p:spPr>
          <a:xfrm>
            <a:off x="246743" y="139337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Evolutionary approach to systems of cities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2561BBDE-8490-4A34-8548-EF55A5485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886" y="4333370"/>
            <a:ext cx="2743200" cy="1747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7213D-DB6F-461E-9741-B42AE13D545E}"/>
              </a:ext>
            </a:extLst>
          </p:cNvPr>
          <p:cNvSpPr txBox="1"/>
          <p:nvPr/>
        </p:nvSpPr>
        <p:spPr>
          <a:xfrm>
            <a:off x="244475" y="602116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Urban morphogenesis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FD52A-A2C1-4B13-90FE-19EFD8BC9AF4}"/>
              </a:ext>
            </a:extLst>
          </p:cNvPr>
          <p:cNvSpPr txBox="1"/>
          <p:nvPr/>
        </p:nvSpPr>
        <p:spPr>
          <a:xfrm>
            <a:off x="6613979" y="39578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Methodology</a:t>
            </a:r>
            <a:endParaRPr lang="en-US" b="1" dirty="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A7868-1A9A-4919-98D8-64291BA5D18E}"/>
              </a:ext>
            </a:extLst>
          </p:cNvPr>
          <p:cNvSpPr txBox="1"/>
          <p:nvPr/>
        </p:nvSpPr>
        <p:spPr>
          <a:xfrm>
            <a:off x="6488340" y="6081938"/>
            <a:ext cx="325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Model validation</a:t>
            </a:r>
          </a:p>
          <a:p>
            <a:r>
              <a:rPr lang="en-US" dirty="0">
                <a:cs typeface="Arial"/>
              </a:rPr>
              <a:t>Spatial sensitivity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B5811-055E-494B-9C47-A4EBCEA8670F}"/>
              </a:ext>
            </a:extLst>
          </p:cNvPr>
          <p:cNvSpPr txBox="1"/>
          <p:nvPr/>
        </p:nvSpPr>
        <p:spPr>
          <a:xfrm>
            <a:off x="9534071" y="60579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High performance computing</a:t>
            </a:r>
          </a:p>
        </p:txBody>
      </p:sp>
      <p:pic>
        <p:nvPicPr>
          <p:cNvPr id="14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93D7B0A0-742D-4727-8354-DB5F653A4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9943" y="5205913"/>
            <a:ext cx="2322286" cy="648060"/>
          </a:xfrm>
          <a:prstGeom prst="rect">
            <a:avLst/>
          </a:prstGeom>
        </p:spPr>
      </p:pic>
      <p:pic>
        <p:nvPicPr>
          <p:cNvPr id="16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EB2D9-E9DD-4901-AE86-8E3F79C7A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085" y="4491853"/>
            <a:ext cx="2540000" cy="51589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406F86-AC0F-42F8-9B5B-E7001A41E0A3}"/>
              </a:ext>
            </a:extLst>
          </p:cNvPr>
          <p:cNvSpPr/>
          <p:nvPr/>
        </p:nvSpPr>
        <p:spPr>
          <a:xfrm>
            <a:off x="6263821" y="3945164"/>
            <a:ext cx="5667828" cy="2779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434DB0-55BD-4E5E-984E-047B284A4B47}"/>
              </a:ext>
            </a:extLst>
          </p:cNvPr>
          <p:cNvSpPr txBox="1"/>
          <p:nvPr/>
        </p:nvSpPr>
        <p:spPr>
          <a:xfrm>
            <a:off x="2988582" y="603658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ABMs for sustainability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53099-7DE4-48BF-AA0D-952E1E3466C6}"/>
              </a:ext>
            </a:extLst>
          </p:cNvPr>
          <p:cNvSpPr/>
          <p:nvPr/>
        </p:nvSpPr>
        <p:spPr>
          <a:xfrm>
            <a:off x="148772" y="1168401"/>
            <a:ext cx="5646056" cy="5558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3DC9C9-71E0-4878-87A0-D6BFA549FAF2}"/>
              </a:ext>
            </a:extLst>
          </p:cNvPr>
          <p:cNvSpPr txBox="1"/>
          <p:nvPr/>
        </p:nvSpPr>
        <p:spPr>
          <a:xfrm>
            <a:off x="3223532" y="157616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Land-use transport interactions / microsimulation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903528-1573-4DB0-A552-C354770ABA39}"/>
              </a:ext>
            </a:extLst>
          </p:cNvPr>
          <p:cNvSpPr txBox="1"/>
          <p:nvPr/>
        </p:nvSpPr>
        <p:spPr>
          <a:xfrm>
            <a:off x="3468007" y="251006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/>
              <a:t>QUANT</a:t>
            </a:r>
            <a:endParaRPr lang="en-US" i="1" dirty="0">
              <a:cs typeface="Arial"/>
            </a:endParaRPr>
          </a:p>
          <a:p>
            <a:r>
              <a:rPr lang="en-US" i="1" dirty="0">
                <a:cs typeface="Arial"/>
              </a:rPr>
              <a:t>SPENSER</a:t>
            </a:r>
          </a:p>
          <a:p>
            <a:r>
              <a:rPr lang="en-US" i="1" dirty="0" err="1">
                <a:cs typeface="Arial"/>
              </a:rPr>
              <a:t>MATSim</a:t>
            </a:r>
            <a:endParaRPr lang="en-US" i="1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85396E-E0FC-4E65-ADA0-46070BB549EE}"/>
              </a:ext>
            </a:extLst>
          </p:cNvPr>
          <p:cNvSpPr txBox="1"/>
          <p:nvPr/>
        </p:nvSpPr>
        <p:spPr>
          <a:xfrm>
            <a:off x="3349625" y="117248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Urban modeling</a:t>
            </a:r>
            <a:endParaRPr lang="en-US" b="1" dirty="0">
              <a:cs typeface="Arial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95FF7971-4371-4435-82A6-7554288A6D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173" y="758147"/>
            <a:ext cx="3018971" cy="21050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1FE790-079A-468F-B599-B1D74F55D6DF}"/>
              </a:ext>
            </a:extLst>
          </p:cNvPr>
          <p:cNvSpPr txBox="1"/>
          <p:nvPr/>
        </p:nvSpPr>
        <p:spPr>
          <a:xfrm>
            <a:off x="8978899" y="276678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Citation and semantic networks, patents and innovation</a:t>
            </a:r>
            <a:endParaRPr lang="en-US" dirty="0">
              <a:cs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2E552-2216-4926-BDEE-008D633D88EB}"/>
              </a:ext>
            </a:extLst>
          </p:cNvPr>
          <p:cNvSpPr/>
          <p:nvPr/>
        </p:nvSpPr>
        <p:spPr>
          <a:xfrm>
            <a:off x="8635547" y="801460"/>
            <a:ext cx="3301999" cy="293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4A540-1CE8-432D-8838-7A7EA8E23D35}"/>
              </a:ext>
            </a:extLst>
          </p:cNvPr>
          <p:cNvSpPr txBox="1"/>
          <p:nvPr/>
        </p:nvSpPr>
        <p:spPr>
          <a:xfrm>
            <a:off x="8633279" y="802821"/>
            <a:ext cx="3098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Quantitative epistemology</a:t>
            </a:r>
            <a:endParaRPr lang="en-US" b="1" dirty="0">
              <a:cs typeface="Arial"/>
            </a:endParaRPr>
          </a:p>
        </p:txBody>
      </p:sp>
      <p:pic>
        <p:nvPicPr>
          <p:cNvPr id="30" name="Picture 30" descr="Diagram&#10;&#10;Description automatically generated">
            <a:extLst>
              <a:ext uri="{FF2B5EF4-FFF2-40B4-BE49-F238E27FC236}">
                <a16:creationId xmlns:a16="http://schemas.microsoft.com/office/drawing/2014/main" id="{4E8A877B-24F6-4D50-91E9-298592184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542" y="2167318"/>
            <a:ext cx="2750458" cy="14130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B2059E-3119-4BF7-9DA3-873C868229C0}"/>
              </a:ext>
            </a:extLst>
          </p:cNvPr>
          <p:cNvSpPr txBox="1"/>
          <p:nvPr/>
        </p:nvSpPr>
        <p:spPr>
          <a:xfrm>
            <a:off x="5963104" y="134756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/>
              <a:t>Towards integrated multi-scalar urban theories and models</a:t>
            </a:r>
          </a:p>
        </p:txBody>
      </p:sp>
    </p:spTree>
    <p:extLst>
      <p:ext uri="{BB962C8B-B14F-4D97-AF65-F5344CB8AC3E}">
        <p14:creationId xmlns:p14="http://schemas.microsoft.com/office/powerpoint/2010/main" val="3129455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5">
      <a:dk1>
        <a:srgbClr val="000000"/>
      </a:dk1>
      <a:lt1>
        <a:srgbClr val="FFFFFF"/>
      </a:lt1>
      <a:dk2>
        <a:srgbClr val="52425B"/>
      </a:dk2>
      <a:lt2>
        <a:srgbClr val="808080"/>
      </a:lt2>
      <a:accent1>
        <a:srgbClr val="7FA1AC"/>
      </a:accent1>
      <a:accent2>
        <a:srgbClr val="911853"/>
      </a:accent2>
      <a:accent3>
        <a:srgbClr val="FFFFFF"/>
      </a:accent3>
      <a:accent4>
        <a:srgbClr val="000000"/>
      </a:accent4>
      <a:accent5>
        <a:srgbClr val="C0CDD2"/>
      </a:accent5>
      <a:accent6>
        <a:srgbClr val="83154A"/>
      </a:accent6>
      <a:hlink>
        <a:srgbClr val="4B4620"/>
      </a:hlink>
      <a:folHlink>
        <a:srgbClr val="B25D8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52425B"/>
        </a:dk2>
        <a:lt2>
          <a:srgbClr val="808080"/>
        </a:lt2>
        <a:accent1>
          <a:srgbClr val="7FA1AC"/>
        </a:accent1>
        <a:accent2>
          <a:srgbClr val="911853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83154A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Custom Design</vt:lpstr>
      <vt:lpstr>Juste Raimbault Research Fellow – Urban Dynamics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180</cp:revision>
  <dcterms:created xsi:type="dcterms:W3CDTF">2020-10-02T20:48:46Z</dcterms:created>
  <dcterms:modified xsi:type="dcterms:W3CDTF">2020-10-02T21:14:01Z</dcterms:modified>
</cp:coreProperties>
</file>